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2"/>
  </p:notesMasterIdLst>
  <p:sldIdLst>
    <p:sldId id="320" r:id="rId4"/>
    <p:sldId id="339" r:id="rId5"/>
    <p:sldId id="257" r:id="rId6"/>
    <p:sldId id="334" r:id="rId7"/>
    <p:sldId id="335" r:id="rId8"/>
    <p:sldId id="273" r:id="rId9"/>
    <p:sldId id="279" r:id="rId10"/>
    <p:sldId id="280" r:id="rId11"/>
    <p:sldId id="327" r:id="rId12"/>
    <p:sldId id="322" r:id="rId13"/>
    <p:sldId id="323" r:id="rId14"/>
    <p:sldId id="274" r:id="rId15"/>
    <p:sldId id="281" r:id="rId16"/>
    <p:sldId id="282" r:id="rId17"/>
    <p:sldId id="276" r:id="rId18"/>
    <p:sldId id="338" r:id="rId19"/>
    <p:sldId id="324" r:id="rId20"/>
    <p:sldId id="328" r:id="rId21"/>
    <p:sldId id="313" r:id="rId22"/>
    <p:sldId id="325" r:id="rId23"/>
    <p:sldId id="329" r:id="rId24"/>
    <p:sldId id="330" r:id="rId25"/>
    <p:sldId id="331" r:id="rId26"/>
    <p:sldId id="332" r:id="rId27"/>
    <p:sldId id="333" r:id="rId28"/>
    <p:sldId id="258" r:id="rId29"/>
    <p:sldId id="259" r:id="rId30"/>
    <p:sldId id="260" r:id="rId31"/>
    <p:sldId id="261" r:id="rId32"/>
    <p:sldId id="293" r:id="rId33"/>
    <p:sldId id="262" r:id="rId34"/>
    <p:sldId id="263" r:id="rId35"/>
    <p:sldId id="264" r:id="rId36"/>
    <p:sldId id="265" r:id="rId37"/>
    <p:sldId id="266" r:id="rId38"/>
    <p:sldId id="326" r:id="rId39"/>
    <p:sldId id="271" r:id="rId40"/>
    <p:sldId id="272" r:id="rId4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213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697A9-2253-44E6-841A-64DF8B2ADB20}" type="datetimeFigureOut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4B6B2-7C12-4343-9D5B-7464B46EA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3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0A5B3-6E43-45CA-9DC4-07531EDD5E2A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633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84B4D-58DC-44B9-83EB-8F6A39B953B7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2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E71FD-DF9C-406D-B37F-3ABBC4956B21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575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E5EDC-4684-453F-9E0E-5B9D739B7ED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189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A8F57-DD06-4BF4-BF1F-CDB3C2AEDD9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295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B7FF-D813-46B7-9D0E-AFAE6C48CFF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85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74E0A-A9BC-4023-9AC8-D1B86687496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785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9DAC-3305-4643-B329-3EA94F09FF6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745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FFD0D-33EE-464C-A77C-D5F5B68554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76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EF7E-B2C2-4955-8421-5C22DD1BDC4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44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B9EB-46BA-4F17-82B0-CB0167DC618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6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0477-4676-4B6B-8A6D-4CA18BDF1F1F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485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1E35-306D-4D48-BF4C-50C0D958983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0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527A7-F2AA-48A2-B5BD-296F5C41E55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381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48B9-5EE6-4BE0-B186-377CA74BDDB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084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BF0B3-09F5-403A-92F1-E1646DB961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7028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A324-A10D-4021-A9BE-7BE58ED59AE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5893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A428-74D3-49EC-A5A7-5E4D55B3BE3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517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42855-6C35-4353-B0BE-2D6A128B26F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4265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5B091-A8D4-47BC-893A-EF172AFCFF5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504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296F5-90FC-45E2-8F39-529D30840D7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085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CDF9-5B28-41B1-A734-39CD7E1D17B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2E78-ED76-4145-8E95-FE03317084E1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7166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8EC2-2606-417A-9F0B-1411D6B5DE6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8738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2A7E8-F733-4042-B41F-595A760FA0A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033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A9B0F-4949-4B58-9E9B-D70E1C5984D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5119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3DFB-B842-4984-8D22-4F595466391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61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89030-E11D-40E7-A774-9C7C09235D95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482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B7418-9148-4585-B940-584A46876591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496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56D3-84BE-4181-94CA-F29D277BFDF1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20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4947-3267-4E03-BA9D-5B48E3B4A9B7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3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B645A-68E1-4129-A12F-4E4FE903432A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92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42F6-B3AA-4D83-A636-A0E306DCC7ED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6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CE45E-423D-42CE-83F3-F8E7D0802CEF}" type="datetime1">
              <a:rPr lang="ko-KR" altLang="en-US" smtClean="0"/>
              <a:t>2019-03-14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2C27C-E9A2-4AD5-A53D-136A97D84D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58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8A2E7-B63D-4CB5-B993-F8A2C953A0D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EB7BF-8E32-43B3-B14D-5B1F6E2ED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3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027EE-E5F1-4E9C-BACC-90C8183DA17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88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ik.io/" TargetMode="External"/><Relationship Id="rId2" Type="http://schemas.openxmlformats.org/officeDocument/2006/relationships/hyperlink" Target="https://www.postscapes.com/internet-of-things-hardware/" TargetMode="Externa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.png"/><Relationship Id="rId4" Type="http://schemas.openxmlformats.org/officeDocument/2006/relationships/hyperlink" Target="https://www.raspberrypi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scapes.com/internet-of-things-software-guide/" TargetMode="External"/><Relationship Id="rId2" Type="http://schemas.openxmlformats.org/officeDocument/2006/relationships/hyperlink" Target="https://www.postscapes.com/internet-of-things-platforms/" TargetMode="Externa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BdKL5ah2xr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N3-Az0OH5WM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stscapes.com/internet-of-things-protocols/" TargetMode="Externa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libelium.com/resources/top_50_iot_sensor_applications_ranking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QSIPNhOiMo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002060"/>
                </a:solidFill>
              </a:rPr>
              <a:t>사물인터넷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886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IoT</a:t>
            </a:r>
            <a:r>
              <a:rPr lang="en-US" altLang="ko-KR" b="1" dirty="0" smtClean="0">
                <a:solidFill>
                  <a:srgbClr val="FF0000"/>
                </a:solidFill>
              </a:rPr>
              <a:t> Hardware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hlinkClick r:id="rId2"/>
              </a:rPr>
              <a:t>https://www.postscapes.com/internet-of-things-hardware</a:t>
            </a:r>
            <a:r>
              <a:rPr lang="en-US" altLang="ko-KR" b="1" dirty="0" smtClean="0">
                <a:solidFill>
                  <a:srgbClr val="002060"/>
                </a:solidFill>
                <a:hlinkClick r:id="rId2"/>
              </a:rPr>
              <a:t>/</a:t>
            </a:r>
            <a:endParaRPr lang="en-US" altLang="ko-KR" b="1" dirty="0" smtClean="0">
              <a:solidFill>
                <a:srgbClr val="002060"/>
              </a:solidFill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</a:rPr>
              <a:t>삼성 </a:t>
            </a:r>
            <a:r>
              <a:rPr lang="en-US" altLang="ko-KR" b="1" dirty="0" smtClean="0">
                <a:solidFill>
                  <a:srgbClr val="002060"/>
                </a:solidFill>
              </a:rPr>
              <a:t>ARTIK</a:t>
            </a:r>
          </a:p>
          <a:p>
            <a:pPr lvl="1"/>
            <a:r>
              <a:rPr lang="en-US" altLang="ko-KR" b="1" dirty="0">
                <a:solidFill>
                  <a:srgbClr val="002060"/>
                </a:solidFill>
                <a:hlinkClick r:id="rId3"/>
              </a:rPr>
              <a:t>https://www.artik.io</a:t>
            </a:r>
            <a:r>
              <a:rPr lang="en-US" altLang="ko-KR" b="1" dirty="0" smtClean="0">
                <a:solidFill>
                  <a:srgbClr val="002060"/>
                </a:solidFill>
                <a:hlinkClick r:id="rId3"/>
              </a:rPr>
              <a:t>/</a:t>
            </a:r>
            <a:endParaRPr lang="en-US" altLang="ko-KR" b="1" dirty="0" smtClean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  <a:hlinkClick r:id="rId4"/>
              </a:rPr>
              <a:t>https://www.raspberrypi.org</a:t>
            </a:r>
            <a:r>
              <a:rPr lang="en-US" altLang="ko-KR" b="1" dirty="0" smtClean="0">
                <a:solidFill>
                  <a:srgbClr val="002060"/>
                </a:solidFill>
                <a:hlinkClick r:id="rId4"/>
              </a:rPr>
              <a:t>/</a:t>
            </a:r>
            <a:r>
              <a:rPr lang="en-US" altLang="ko-KR" b="1" dirty="0" smtClean="0">
                <a:solidFill>
                  <a:srgbClr val="002060"/>
                </a:solidFill>
              </a:rPr>
              <a:t> 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700808"/>
            <a:ext cx="4181872" cy="313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81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IoT</a:t>
            </a:r>
            <a:r>
              <a:rPr lang="en-US" altLang="ko-KR" b="1" dirty="0" smtClean="0">
                <a:solidFill>
                  <a:srgbClr val="FF0000"/>
                </a:solidFill>
              </a:rPr>
              <a:t> Software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b="1" dirty="0">
                <a:hlinkClick r:id="rId2"/>
              </a:rPr>
              <a:t>https://www.postscapes.com/internet-of-things-platforms</a:t>
            </a:r>
            <a:r>
              <a:rPr lang="en-US" altLang="ko-KR" b="1" dirty="0" smtClean="0">
                <a:hlinkClick r:id="rId2"/>
              </a:rPr>
              <a:t>/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2060"/>
                </a:solidFill>
                <a:hlinkClick r:id="rId3"/>
              </a:rPr>
              <a:t>https://www.postscapes.com/internet-of-things-software-guide</a:t>
            </a:r>
            <a:r>
              <a:rPr lang="en-US" altLang="ko-KR" b="1" dirty="0" smtClean="0">
                <a:solidFill>
                  <a:srgbClr val="002060"/>
                </a:solidFill>
                <a:hlinkClick r:id="rId3"/>
              </a:rPr>
              <a:t>/</a:t>
            </a:r>
            <a:endParaRPr lang="en-US" altLang="ko-KR" b="1" dirty="0" smtClean="0">
              <a:solidFill>
                <a:srgbClr val="002060"/>
              </a:solidFill>
            </a:endParaRPr>
          </a:p>
          <a:p>
            <a:endParaRPr lang="ko-KR" alt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94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dKL5ah2xr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95536" y="1124744"/>
            <a:ext cx="8382000" cy="4714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9752" y="146348"/>
            <a:ext cx="4817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</a:rPr>
              <a:t>Top 10 </a:t>
            </a:r>
            <a:r>
              <a:rPr lang="en-US" altLang="ko-KR" sz="3600" b="1" dirty="0" err="1" smtClean="0">
                <a:solidFill>
                  <a:srgbClr val="FF0000"/>
                </a:solidFill>
              </a:rPr>
              <a:t>IoT</a:t>
            </a:r>
            <a:r>
              <a:rPr lang="en-US" altLang="ko-KR" sz="3600" b="1" dirty="0" smtClean="0">
                <a:solidFill>
                  <a:srgbClr val="FF0000"/>
                </a:solidFill>
              </a:rPr>
              <a:t> Platforms</a:t>
            </a:r>
          </a:p>
          <a:p>
            <a:endParaRPr lang="ko-KR" altLang="en-US" dirty="0" smtClean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WS IoT 사용 방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6" y="499676"/>
            <a:ext cx="9108704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63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3-Az0OH5W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231" y="1196752"/>
            <a:ext cx="9070754" cy="5102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7034" y="290940"/>
            <a:ext cx="43791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0000"/>
                </a:solidFill>
              </a:rPr>
              <a:t>Amazon </a:t>
            </a:r>
            <a:r>
              <a:rPr lang="en-US" altLang="ko-KR" sz="3200" b="1" dirty="0" err="1" smtClean="0">
                <a:solidFill>
                  <a:srgbClr val="FF0000"/>
                </a:solidFill>
              </a:rPr>
              <a:t>IoT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 Platform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DC MarketScape for I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0648"/>
            <a:ext cx="5824552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2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49" y="0"/>
            <a:ext cx="6168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4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IoT</a:t>
            </a:r>
            <a:r>
              <a:rPr lang="en-US" altLang="ko-KR" b="1" dirty="0" smtClean="0">
                <a:solidFill>
                  <a:srgbClr val="FF0000"/>
                </a:solidFill>
              </a:rPr>
              <a:t> Network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dirty="0"/>
              <a:t>Short-range wireless</a:t>
            </a:r>
          </a:p>
          <a:p>
            <a:pPr lvl="1"/>
            <a:r>
              <a:rPr lang="en-US" altLang="ko-KR" b="1" dirty="0" smtClean="0"/>
              <a:t>Bluetooth </a:t>
            </a:r>
          </a:p>
          <a:p>
            <a:pPr lvl="1"/>
            <a:r>
              <a:rPr lang="en-US" altLang="ko-KR" b="1" dirty="0" smtClean="0"/>
              <a:t>NFC </a:t>
            </a:r>
          </a:p>
          <a:p>
            <a:pPr lvl="1"/>
            <a:r>
              <a:rPr lang="en-US" altLang="ko-KR" b="1" dirty="0" smtClean="0"/>
              <a:t>RFID</a:t>
            </a:r>
          </a:p>
          <a:p>
            <a:pPr lvl="1"/>
            <a:r>
              <a:rPr lang="en-US" altLang="ko-KR" b="1" dirty="0" smtClean="0"/>
              <a:t>6LoPAN</a:t>
            </a:r>
          </a:p>
          <a:p>
            <a:pPr lvl="1"/>
            <a:r>
              <a:rPr lang="en-US" altLang="ko-KR" b="1" dirty="0" err="1" smtClean="0"/>
              <a:t>Zigbee</a:t>
            </a:r>
            <a:endParaRPr lang="en-US" altLang="ko-KR" b="1" dirty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b="1" dirty="0"/>
              <a:t>Medium-range wireless</a:t>
            </a:r>
          </a:p>
          <a:p>
            <a:pPr lvl="1"/>
            <a:r>
              <a:rPr lang="en-US" altLang="ko-KR" b="1" dirty="0" err="1" smtClean="0"/>
              <a:t>LoRa</a:t>
            </a:r>
            <a:endParaRPr lang="en-US" altLang="ko-KR" b="1" dirty="0" smtClean="0"/>
          </a:p>
          <a:p>
            <a:pPr lvl="1"/>
            <a:r>
              <a:rPr lang="en-US" altLang="ko-KR" b="1" dirty="0" smtClean="0"/>
              <a:t>LTE-M</a:t>
            </a:r>
            <a:r>
              <a:rPr lang="en-US" altLang="ko-KR" b="1" dirty="0"/>
              <a:t>, 5G</a:t>
            </a:r>
          </a:p>
          <a:p>
            <a:pPr lvl="1"/>
            <a:r>
              <a:rPr lang="en-US" altLang="ko-KR" b="1" dirty="0"/>
              <a:t>NB-</a:t>
            </a:r>
            <a:r>
              <a:rPr lang="en-US" altLang="ko-KR" b="1" dirty="0" err="1"/>
              <a:t>IoT</a:t>
            </a:r>
            <a:endParaRPr lang="en-US" altLang="ko-KR" b="1" dirty="0"/>
          </a:p>
          <a:p>
            <a:pPr lvl="1"/>
            <a:r>
              <a:rPr lang="en-US" altLang="ko-KR" b="1" dirty="0"/>
              <a:t>SIGFOX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09800" y="465313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hlinkClick r:id="rId2"/>
              </a:rPr>
              <a:t>https://www.postscapes.com/internet-of-things-protocols</a:t>
            </a:r>
            <a:r>
              <a:rPr lang="en-US" altLang="ko-KR" sz="2400" b="1" dirty="0" smtClean="0">
                <a:hlinkClick r:id="rId2"/>
              </a:rPr>
              <a:t>/</a:t>
            </a:r>
            <a:r>
              <a:rPr lang="en-US" altLang="ko-KR" sz="2400" b="1" dirty="0" smtClean="0"/>
              <a:t> 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6649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032"/>
            <a:ext cx="9144000" cy="575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63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8135807" cy="497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5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8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IoT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응용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10444" y="1617994"/>
            <a:ext cx="6923112" cy="1036712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http://www.libelium.com/resources/top_50_iot_sensor_applications_ranking</a:t>
            </a:r>
            <a:r>
              <a:rPr lang="en-US" altLang="ko-KR" dirty="0" smtClean="0">
                <a:hlinkClick r:id="rId2"/>
              </a:rPr>
              <a:t>/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924944"/>
            <a:ext cx="4418434" cy="295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535"/>
            <a:ext cx="9144000" cy="37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09" y="0"/>
            <a:ext cx="8388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4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75" y="0"/>
            <a:ext cx="5608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36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9" y="797000"/>
            <a:ext cx="8342101" cy="5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95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4" y="808200"/>
            <a:ext cx="8476651" cy="52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32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</a:rPr>
              <a:t>Applications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Media</a:t>
            </a:r>
          </a:p>
          <a:p>
            <a:r>
              <a:rPr lang="en-US" altLang="ko-KR" b="1" dirty="0"/>
              <a:t>Environmental </a:t>
            </a:r>
            <a:r>
              <a:rPr lang="en-US" altLang="ko-KR" b="1" dirty="0" smtClean="0"/>
              <a:t>monitoring</a:t>
            </a:r>
          </a:p>
          <a:p>
            <a:pPr lvl="1"/>
            <a:r>
              <a:rPr lang="en-US" altLang="ko-KR" dirty="0"/>
              <a:t>air or water quality</a:t>
            </a:r>
            <a:r>
              <a:rPr lang="en-US" altLang="ko-KR" dirty="0" smtClean="0"/>
              <a:t>, </a:t>
            </a:r>
            <a:r>
              <a:rPr lang="en-US" altLang="ko-KR" dirty="0"/>
              <a:t>atmospheric or soil </a:t>
            </a:r>
            <a:r>
              <a:rPr lang="en-US" altLang="ko-KR" dirty="0" smtClean="0"/>
              <a:t>conditions. </a:t>
            </a:r>
            <a:r>
              <a:rPr lang="en-US" altLang="ko-KR" dirty="0"/>
              <a:t>movements of </a:t>
            </a:r>
            <a:r>
              <a:rPr lang="en-US" altLang="ko-KR" dirty="0" smtClean="0"/>
              <a:t>wildlife.</a:t>
            </a:r>
            <a:r>
              <a:rPr lang="en-US" altLang="ko-KR" dirty="0"/>
              <a:t> earthquake or tsunami early-warning systems</a:t>
            </a:r>
            <a:endParaRPr lang="en-US" altLang="ko-KR" b="1" dirty="0" smtClean="0"/>
          </a:p>
          <a:p>
            <a:r>
              <a:rPr lang="en-US" altLang="ko-KR" b="1" dirty="0"/>
              <a:t>Infrastructure </a:t>
            </a:r>
            <a:r>
              <a:rPr lang="en-US" altLang="ko-KR" b="1" dirty="0" smtClean="0"/>
              <a:t>management</a:t>
            </a:r>
          </a:p>
          <a:p>
            <a:pPr lvl="1"/>
            <a:r>
              <a:rPr lang="en-US" altLang="ko-KR" dirty="0"/>
              <a:t>urban and rural infrastructures like bridges, railway tracks, on- </a:t>
            </a:r>
            <a:r>
              <a:rPr lang="en-US" altLang="ko-KR" dirty="0" smtClean="0"/>
              <a:t>and offshore- </a:t>
            </a:r>
            <a:r>
              <a:rPr lang="en-US" altLang="ko-KR" dirty="0"/>
              <a:t>wind-farms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6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smtClean="0"/>
              <a:t>Manufacturing</a:t>
            </a:r>
          </a:p>
          <a:p>
            <a:pPr lvl="1"/>
            <a:r>
              <a:rPr lang="en-US" altLang="ko-KR" sz="2000" dirty="0"/>
              <a:t>Network control and management of manufacturing equipment, asset and situation management, </a:t>
            </a:r>
            <a:r>
              <a:rPr lang="en-US" altLang="ko-KR" sz="2000" dirty="0" smtClean="0"/>
              <a:t>or manufacturing </a:t>
            </a:r>
            <a:r>
              <a:rPr lang="en-US" altLang="ko-KR" sz="2000" dirty="0"/>
              <a:t>process </a:t>
            </a:r>
            <a:r>
              <a:rPr lang="en-US" altLang="ko-KR" sz="2000" dirty="0" smtClean="0"/>
              <a:t>control</a:t>
            </a:r>
          </a:p>
          <a:p>
            <a:pPr lvl="1"/>
            <a:r>
              <a:rPr lang="en-US" altLang="ko-KR" sz="2000" dirty="0" err="1"/>
              <a:t>IIoT</a:t>
            </a:r>
            <a:r>
              <a:rPr lang="en-US" altLang="ko-KR" sz="2000" dirty="0"/>
              <a:t> (Industrial Internet of Things</a:t>
            </a:r>
            <a:r>
              <a:rPr lang="en-US" altLang="ko-KR" sz="2000" dirty="0" smtClean="0"/>
              <a:t>), </a:t>
            </a:r>
            <a:r>
              <a:rPr lang="en-US" altLang="ko-KR" sz="2000" dirty="0"/>
              <a:t>Industry </a:t>
            </a:r>
            <a:r>
              <a:rPr lang="en-US" altLang="ko-KR" sz="2000" dirty="0" smtClean="0"/>
              <a:t>4.0</a:t>
            </a:r>
          </a:p>
          <a:p>
            <a:pPr lvl="1"/>
            <a:r>
              <a:rPr lang="en-US" altLang="ko-KR" sz="2000" dirty="0" err="1"/>
              <a:t>IIoT</a:t>
            </a:r>
            <a:r>
              <a:rPr lang="en-US" altLang="ko-KR" sz="2000" dirty="0"/>
              <a:t> will generate $12 trillion of global GDP by </a:t>
            </a:r>
            <a:r>
              <a:rPr lang="en-US" altLang="ko-KR" sz="2000" dirty="0" smtClean="0"/>
              <a:t>2030</a:t>
            </a:r>
          </a:p>
          <a:p>
            <a:pPr lvl="1"/>
            <a:r>
              <a:rPr lang="en-US" altLang="ko-KR" sz="2000" dirty="0" smtClean="0"/>
              <a:t>Predictive and intelligent maintenance</a:t>
            </a:r>
          </a:p>
          <a:p>
            <a:pPr lvl="1"/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132856"/>
            <a:ext cx="4512807" cy="302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4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b="1" dirty="0" smtClean="0"/>
              <a:t>Agriculture</a:t>
            </a:r>
          </a:p>
          <a:p>
            <a:pPr lvl="1"/>
            <a:r>
              <a:rPr lang="en-US" altLang="ko-KR" dirty="0"/>
              <a:t>collecting vital </a:t>
            </a:r>
            <a:r>
              <a:rPr lang="en-US" altLang="ko-KR" dirty="0" smtClean="0"/>
              <a:t>information pertaining </a:t>
            </a:r>
            <a:r>
              <a:rPr lang="en-US" altLang="ko-KR" dirty="0"/>
              <a:t>to the environmental conditions</a:t>
            </a:r>
            <a:r>
              <a:rPr lang="en-US" altLang="ko-KR" sz="1600" dirty="0"/>
              <a:t>[79][80] </a:t>
            </a:r>
            <a:r>
              <a:rPr lang="en-US" altLang="ko-KR" dirty="0"/>
              <a:t>- temperature, rainfall, humidity, wind speed, pest infestation</a:t>
            </a:r>
            <a:r>
              <a:rPr lang="en-US" altLang="ko-KR" dirty="0" smtClean="0"/>
              <a:t>, </a:t>
            </a:r>
            <a:r>
              <a:rPr lang="fr-FR" altLang="ko-KR" dirty="0" smtClean="0"/>
              <a:t>soil </a:t>
            </a:r>
            <a:r>
              <a:rPr lang="fr-FR" altLang="ko-KR" dirty="0"/>
              <a:t>humus content or </a:t>
            </a:r>
            <a:r>
              <a:rPr lang="fr-FR" altLang="ko-KR" dirty="0" smtClean="0"/>
              <a:t>nutrients</a:t>
            </a:r>
          </a:p>
          <a:p>
            <a:pPr lvl="1"/>
            <a:r>
              <a:rPr lang="en-US" altLang="ko-KR" dirty="0"/>
              <a:t>field or crop monitoring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664" y="2343150"/>
            <a:ext cx="385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653136"/>
            <a:ext cx="30289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0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/>
              <a:t>Energy </a:t>
            </a:r>
            <a:r>
              <a:rPr lang="en-US" altLang="ko-KR" b="1" dirty="0" smtClean="0"/>
              <a:t>management</a:t>
            </a:r>
          </a:p>
          <a:p>
            <a:pPr lvl="1"/>
            <a:r>
              <a:rPr lang="en-US" altLang="ko-KR" dirty="0"/>
              <a:t>balance power generation and energy </a:t>
            </a:r>
            <a:r>
              <a:rPr lang="en-US" altLang="ko-KR" dirty="0" smtClean="0"/>
              <a:t>usage</a:t>
            </a:r>
          </a:p>
          <a:p>
            <a:pPr lvl="1"/>
            <a:r>
              <a:rPr lang="en-US" altLang="ko-KR" dirty="0"/>
              <a:t>integrated into all forms of </a:t>
            </a:r>
            <a:r>
              <a:rPr lang="en-US" altLang="ko-KR" dirty="0" smtClean="0"/>
              <a:t>energy consuming </a:t>
            </a:r>
            <a:r>
              <a:rPr lang="en-US" altLang="ko-KR" dirty="0"/>
              <a:t>devices (switches, power outlets, bulbs, televisions, etc</a:t>
            </a:r>
            <a:r>
              <a:rPr lang="en-US" altLang="ko-KR" dirty="0" smtClean="0"/>
              <a:t>.)</a:t>
            </a:r>
          </a:p>
          <a:p>
            <a:pPr lvl="1"/>
            <a:r>
              <a:rPr lang="en-US" altLang="ko-KR" dirty="0"/>
              <a:t>Smart </a:t>
            </a:r>
            <a:r>
              <a:rPr lang="en-US" altLang="ko-KR" dirty="0" smtClean="0"/>
              <a:t>Grid</a:t>
            </a:r>
          </a:p>
          <a:p>
            <a:pPr lvl="1"/>
            <a:r>
              <a:rPr lang="en-US" altLang="ko-KR" dirty="0"/>
              <a:t>advanced metering infrastructure (AMI) devices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975470"/>
            <a:ext cx="4038600" cy="377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1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Internet of Things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sz="1600" dirty="0"/>
              <a:t>From Wikipedia, the free encyclopedia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the inter-networking of </a:t>
            </a:r>
            <a:r>
              <a:rPr lang="en-US" altLang="ko-KR" sz="2000" dirty="0" smtClean="0"/>
              <a:t>physical devices</a:t>
            </a:r>
            <a:r>
              <a:rPr lang="en-US" altLang="ko-KR" sz="2000" dirty="0"/>
              <a:t>, </a:t>
            </a:r>
            <a:r>
              <a:rPr lang="en-US" altLang="ko-KR" sz="2000" dirty="0" smtClean="0"/>
              <a:t>vehicles, </a:t>
            </a:r>
            <a:r>
              <a:rPr lang="en-US" altLang="ko-KR" sz="2000" dirty="0"/>
              <a:t>buildings, and other items embedded with electronics</a:t>
            </a:r>
            <a:r>
              <a:rPr lang="en-US" altLang="ko-KR" sz="2000" dirty="0" smtClean="0"/>
              <a:t>, software</a:t>
            </a:r>
            <a:r>
              <a:rPr lang="en-US" altLang="ko-KR" sz="2000" dirty="0"/>
              <a:t>, sensors, actuators, and network connectivity which </a:t>
            </a:r>
            <a:r>
              <a:rPr lang="en-US" altLang="ko-KR" sz="2000" dirty="0" smtClean="0"/>
              <a:t>enable these </a:t>
            </a:r>
            <a:r>
              <a:rPr lang="en-US" altLang="ko-KR" sz="2000" dirty="0"/>
              <a:t>objects to collect and exchange </a:t>
            </a:r>
            <a:r>
              <a:rPr lang="en-US" altLang="ko-KR" sz="2000" dirty="0" smtClean="0"/>
              <a:t>data</a:t>
            </a:r>
          </a:p>
          <a:p>
            <a:r>
              <a:rPr lang="en-US" altLang="ko-KR" sz="2000" dirty="0"/>
              <a:t>will consist of about </a:t>
            </a:r>
            <a:r>
              <a:rPr lang="en-US" altLang="ko-KR" sz="2000" b="1" dirty="0">
                <a:solidFill>
                  <a:srgbClr val="FF0000"/>
                </a:solidFill>
              </a:rPr>
              <a:t>30 billion </a:t>
            </a:r>
            <a:r>
              <a:rPr lang="en-US" altLang="ko-KR" sz="2000" dirty="0"/>
              <a:t>objects </a:t>
            </a:r>
            <a:r>
              <a:rPr lang="en-US" altLang="ko-KR" sz="2000" dirty="0" smtClean="0"/>
              <a:t>by 2020</a:t>
            </a:r>
          </a:p>
          <a:p>
            <a:r>
              <a:rPr lang="en-US" altLang="ko-KR" sz="2000" dirty="0"/>
              <a:t>the global market value of </a:t>
            </a:r>
            <a:r>
              <a:rPr lang="en-US" altLang="ko-KR" sz="2000" dirty="0" err="1"/>
              <a:t>IoT</a:t>
            </a:r>
            <a:r>
              <a:rPr lang="en-US" altLang="ko-KR" sz="2000" dirty="0"/>
              <a:t> will reach </a:t>
            </a:r>
            <a:r>
              <a:rPr lang="en-US" altLang="ko-KR" sz="2000" b="1" dirty="0">
                <a:solidFill>
                  <a:srgbClr val="FF0000"/>
                </a:solidFill>
              </a:rPr>
              <a:t>$7.1 trillion </a:t>
            </a:r>
            <a:r>
              <a:rPr lang="en-US" altLang="ko-KR" sz="2000" dirty="0"/>
              <a:t>by 2020</a:t>
            </a:r>
            <a:endParaRPr lang="en-US" altLang="ko-KR" sz="2000" dirty="0" smtClean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916320"/>
            <a:ext cx="2278985" cy="218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47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306241"/>
            <a:ext cx="2873896" cy="1914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06" y="613209"/>
            <a:ext cx="4409306" cy="2935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86858" y="3401975"/>
            <a:ext cx="304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NEST                Echobee3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2185" y="30363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날씨 정보</a:t>
            </a:r>
            <a:endParaRPr lang="ko-KR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101" y="4069943"/>
            <a:ext cx="2033959" cy="203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51828" y="4902256"/>
            <a:ext cx="214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Wemo</a:t>
            </a:r>
            <a:r>
              <a:rPr lang="ko-KR" altLang="en-US" dirty="0" smtClean="0"/>
              <a:t> </a:t>
            </a:r>
            <a:r>
              <a:rPr lang="en-US" altLang="ko-KR" dirty="0" smtClean="0"/>
              <a:t>from Belkin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459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Medical and </a:t>
            </a:r>
            <a:r>
              <a:rPr lang="en-US" altLang="ko-KR" b="1" dirty="0" smtClean="0"/>
              <a:t>healthcare</a:t>
            </a:r>
          </a:p>
          <a:p>
            <a:pPr lvl="1"/>
            <a:r>
              <a:rPr lang="en-US" altLang="ko-KR" dirty="0"/>
              <a:t>remote health monitoring and emergency notification </a:t>
            </a:r>
            <a:r>
              <a:rPr lang="en-US" altLang="ko-KR" dirty="0" smtClean="0"/>
              <a:t>systems</a:t>
            </a:r>
          </a:p>
          <a:p>
            <a:pPr lvl="1"/>
            <a:r>
              <a:rPr lang="en-US" altLang="ko-KR" dirty="0"/>
              <a:t>blood </a:t>
            </a:r>
            <a:r>
              <a:rPr lang="en-US" altLang="ko-KR" dirty="0" smtClean="0"/>
              <a:t>pressure, </a:t>
            </a:r>
            <a:r>
              <a:rPr lang="en-US" altLang="ko-KR" dirty="0"/>
              <a:t>heart rate </a:t>
            </a:r>
            <a:r>
              <a:rPr lang="en-US" altLang="ko-KR" dirty="0" smtClean="0"/>
              <a:t>monitors, </a:t>
            </a:r>
            <a:r>
              <a:rPr lang="en-US" altLang="ko-KR" dirty="0"/>
              <a:t>pacemakers, Fitbit electronic wristbands, or advanced hearing aids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56" y="1628800"/>
            <a:ext cx="5418382" cy="586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36912"/>
            <a:ext cx="4257703" cy="23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23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dirty="0"/>
              <a:t>Building and home </a:t>
            </a:r>
            <a:r>
              <a:rPr lang="en-US" altLang="ko-KR" b="1" dirty="0" smtClean="0"/>
              <a:t>automation</a:t>
            </a:r>
          </a:p>
          <a:p>
            <a:pPr lvl="1"/>
            <a:r>
              <a:rPr lang="en-US" altLang="ko-KR" dirty="0"/>
              <a:t>monitor and control the mechanical, electrical and electronic systems used </a:t>
            </a:r>
            <a:r>
              <a:rPr lang="en-US" altLang="ko-KR" dirty="0" smtClean="0"/>
              <a:t>in various </a:t>
            </a:r>
            <a:r>
              <a:rPr lang="en-US" altLang="ko-KR" dirty="0"/>
              <a:t>types of </a:t>
            </a:r>
            <a:r>
              <a:rPr lang="en-US" altLang="ko-KR" dirty="0" smtClean="0"/>
              <a:t>buildings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04864"/>
            <a:ext cx="3551772" cy="2263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91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Transportation</a:t>
            </a:r>
          </a:p>
          <a:p>
            <a:pPr lvl="1"/>
            <a:r>
              <a:rPr lang="en-US" altLang="ko-KR" dirty="0"/>
              <a:t>inter and intra </a:t>
            </a:r>
            <a:r>
              <a:rPr lang="en-US" altLang="ko-KR" dirty="0" smtClean="0"/>
              <a:t>vehicular communication</a:t>
            </a:r>
            <a:r>
              <a:rPr lang="en-US" altLang="ko-KR" dirty="0"/>
              <a:t>, smart traffic control, smart parking, electronic toll </a:t>
            </a:r>
            <a:r>
              <a:rPr lang="en-US" altLang="ko-KR" dirty="0" smtClean="0"/>
              <a:t>collection systems</a:t>
            </a:r>
            <a:r>
              <a:rPr lang="en-US" altLang="ko-KR" dirty="0"/>
              <a:t>, logistic and fleet management, vehicle control, and safety and </a:t>
            </a:r>
            <a:r>
              <a:rPr lang="en-US" altLang="ko-KR" dirty="0" smtClean="0"/>
              <a:t>road assistance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6872"/>
            <a:ext cx="4320961" cy="281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169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b="1" dirty="0"/>
              <a:t>Metropolitan scale </a:t>
            </a:r>
            <a:r>
              <a:rPr lang="en-US" altLang="ko-KR" b="1" dirty="0" smtClean="0"/>
              <a:t>deployments</a:t>
            </a:r>
          </a:p>
          <a:p>
            <a:pPr lvl="1"/>
            <a:r>
              <a:rPr lang="en-US" altLang="ko-KR" b="1" dirty="0" smtClean="0"/>
              <a:t>Smart city </a:t>
            </a:r>
          </a:p>
          <a:p>
            <a:pPr lvl="2"/>
            <a:r>
              <a:rPr lang="en-US" altLang="ko-KR" b="1" dirty="0" smtClean="0"/>
              <a:t>Songdo</a:t>
            </a:r>
          </a:p>
          <a:p>
            <a:pPr lvl="2"/>
            <a:r>
              <a:rPr lang="en-US" altLang="ko-KR" dirty="0"/>
              <a:t>Santander, </a:t>
            </a:r>
            <a:r>
              <a:rPr lang="en-US" altLang="ko-KR" dirty="0" smtClean="0"/>
              <a:t>Spain</a:t>
            </a:r>
          </a:p>
          <a:p>
            <a:pPr lvl="2"/>
            <a:r>
              <a:rPr lang="en-US" altLang="ko-KR" dirty="0"/>
              <a:t>Guangzhou </a:t>
            </a:r>
            <a:r>
              <a:rPr lang="en-US" altLang="ko-KR" dirty="0" smtClean="0"/>
              <a:t>Knowledge City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1" y="1916832"/>
            <a:ext cx="3385167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9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App.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Consumer </a:t>
            </a:r>
            <a:r>
              <a:rPr lang="en-US" altLang="ko-KR" b="1" dirty="0" smtClean="0"/>
              <a:t>application</a:t>
            </a:r>
          </a:p>
          <a:p>
            <a:pPr lvl="1"/>
            <a:r>
              <a:rPr lang="en-US" altLang="ko-KR" dirty="0"/>
              <a:t>connected car, entertainment, residences and smart homes, wearable technology, quantified self, </a:t>
            </a:r>
            <a:r>
              <a:rPr lang="en-US" altLang="ko-KR" dirty="0" smtClean="0"/>
              <a:t>connected health</a:t>
            </a:r>
            <a:r>
              <a:rPr lang="en-US" altLang="ko-KR" dirty="0"/>
              <a:t>, and smart retail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44824"/>
            <a:ext cx="3367261" cy="336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3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IoT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보안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err="1" smtClean="0"/>
              <a:t>DDos</a:t>
            </a:r>
            <a:r>
              <a:rPr lang="en-US" altLang="ko-KR" sz="2400" dirty="0" smtClean="0"/>
              <a:t> attack using </a:t>
            </a:r>
            <a:r>
              <a:rPr lang="en-US" altLang="ko-KR" sz="2400" dirty="0" err="1" smtClean="0"/>
              <a:t>IoT</a:t>
            </a:r>
            <a:r>
              <a:rPr lang="en-US" altLang="ko-KR" sz="2400" dirty="0" smtClean="0"/>
              <a:t> devices</a:t>
            </a:r>
          </a:p>
          <a:p>
            <a:r>
              <a:rPr lang="en-US" altLang="ko-KR" sz="2400" dirty="0" smtClean="0"/>
              <a:t>Stealing private/business data</a:t>
            </a:r>
          </a:p>
          <a:p>
            <a:r>
              <a:rPr lang="en-US" altLang="ko-KR" sz="2400" dirty="0" smtClean="0"/>
              <a:t>Physical harms</a:t>
            </a:r>
          </a:p>
          <a:p>
            <a:pPr lvl="1"/>
            <a:r>
              <a:rPr lang="en-US" altLang="ko-KR" sz="1800" dirty="0" smtClean="0"/>
              <a:t>Fire, door, ventilation</a:t>
            </a:r>
          </a:p>
          <a:p>
            <a:pPr lvl="1"/>
            <a:r>
              <a:rPr lang="en-US" altLang="ko-KR" sz="1800" dirty="0" smtClean="0"/>
              <a:t>Drone, vehicles</a:t>
            </a:r>
          </a:p>
          <a:p>
            <a:pPr lvl="1"/>
            <a:r>
              <a:rPr lang="en-US" altLang="ko-KR" sz="1800" dirty="0" smtClean="0"/>
              <a:t>Smart factory, hospital, farms</a:t>
            </a:r>
          </a:p>
          <a:p>
            <a:r>
              <a:rPr lang="en-US" altLang="ko-KR" sz="2400" dirty="0" err="1" smtClean="0"/>
              <a:t>IoT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기기는 </a:t>
            </a:r>
            <a:r>
              <a:rPr lang="ko-KR" altLang="en-US" sz="2400" dirty="0" err="1" smtClean="0"/>
              <a:t>저성능이므로</a:t>
            </a:r>
            <a:r>
              <a:rPr lang="ko-KR" altLang="en-US" sz="2400" dirty="0" smtClean="0"/>
              <a:t> 고급 보안기능 구현이 어려움</a:t>
            </a:r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Authentication</a:t>
            </a:r>
            <a:endParaRPr lang="en-US" altLang="ko-KR" dirty="0"/>
          </a:p>
          <a:p>
            <a:r>
              <a:rPr lang="en-US" altLang="ko-KR" dirty="0" smtClean="0"/>
              <a:t>No debug backdoor</a:t>
            </a:r>
          </a:p>
          <a:p>
            <a:r>
              <a:rPr lang="en-US" altLang="ko-KR" dirty="0" smtClean="0"/>
              <a:t>Encryption whenever possible</a:t>
            </a:r>
          </a:p>
          <a:p>
            <a:r>
              <a:rPr lang="en-US" altLang="ko-KR" dirty="0" smtClean="0"/>
              <a:t>Frequent update</a:t>
            </a:r>
          </a:p>
          <a:p>
            <a:r>
              <a:rPr lang="ko-KR" altLang="en-US" dirty="0" smtClean="0"/>
              <a:t>보안에 대한 철저한 인식이 무엇보다 중요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58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Regulations on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IoT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Privacy</a:t>
            </a:r>
          </a:p>
          <a:p>
            <a:r>
              <a:rPr lang="en-US" altLang="ko-KR" dirty="0" smtClean="0"/>
              <a:t>Security</a:t>
            </a:r>
          </a:p>
          <a:p>
            <a:r>
              <a:rPr lang="en-US" altLang="ko-KR" dirty="0" smtClean="0"/>
              <a:t>Copyright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00808"/>
            <a:ext cx="465622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29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Issues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Platform </a:t>
            </a:r>
            <a:r>
              <a:rPr lang="en-US" altLang="ko-KR" b="1" dirty="0" smtClean="0"/>
              <a:t>fragmentation</a:t>
            </a:r>
          </a:p>
          <a:p>
            <a:r>
              <a:rPr lang="en-US" altLang="ko-KR" b="1" dirty="0"/>
              <a:t>Privacy, autonomy, and </a:t>
            </a:r>
            <a:r>
              <a:rPr lang="en-US" altLang="ko-KR" b="1" dirty="0" smtClean="0"/>
              <a:t>control</a:t>
            </a:r>
          </a:p>
          <a:p>
            <a:r>
              <a:rPr lang="en-US" altLang="ko-KR" b="1" dirty="0"/>
              <a:t>Data storage and </a:t>
            </a:r>
            <a:r>
              <a:rPr lang="en-US" altLang="ko-KR" b="1" dirty="0" smtClean="0"/>
              <a:t>analytics</a:t>
            </a:r>
          </a:p>
          <a:p>
            <a:r>
              <a:rPr lang="en-US" altLang="ko-KR" b="1" dirty="0" smtClean="0"/>
              <a:t>Security</a:t>
            </a:r>
          </a:p>
          <a:p>
            <a:pPr lvl="1"/>
            <a:r>
              <a:rPr lang="en-US" altLang="ko-KR" dirty="0"/>
              <a:t>security is the biggest concern in adopting Internet of things </a:t>
            </a:r>
            <a:r>
              <a:rPr lang="en-US" altLang="ko-KR" dirty="0" smtClean="0"/>
              <a:t>technology</a:t>
            </a:r>
          </a:p>
          <a:p>
            <a:r>
              <a:rPr lang="en-US" altLang="ko-KR" b="1" dirty="0" smtClean="0"/>
              <a:t>Scalability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80" y="0"/>
            <a:ext cx="4449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55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125" y="0"/>
            <a:ext cx="388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1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SIPNhOiMo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7504" y="1052736"/>
            <a:ext cx="8960996" cy="50405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07904" y="260648"/>
            <a:ext cx="1135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 smtClean="0">
                <a:solidFill>
                  <a:srgbClr val="FF0000"/>
                </a:solidFill>
              </a:rPr>
              <a:t>IoT</a:t>
            </a:r>
            <a:r>
              <a:rPr lang="en-US" altLang="ko-KR" sz="3200" b="1" dirty="0" smtClean="0">
                <a:solidFill>
                  <a:srgbClr val="FF0000"/>
                </a:solidFill>
              </a:rPr>
              <a:t> ?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EB7BF-8E32-43B3-B14D-5B1F6E2EDB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58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25185"/>
            <a:ext cx="9036496" cy="597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19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2C27C-E9A2-4AD5-A53D-136A97D84D05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81050"/>
            <a:ext cx="9143036" cy="459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97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04DA3-1841-491C-B571-A1D2395013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73" y="0"/>
            <a:ext cx="8262651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129410" y="3244334"/>
            <a:ext cx="885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Sensor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419872" y="6120972"/>
            <a:ext cx="19912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rgbClr val="FF0000"/>
                </a:solidFill>
                <a:cs typeface="+mj-cs"/>
              </a:rPr>
              <a:t>Sensor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189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533</Words>
  <Application>Microsoft Office PowerPoint</Application>
  <PresentationFormat>화면 슬라이드 쇼(4:3)</PresentationFormat>
  <Paragraphs>139</Paragraphs>
  <Slides>38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맑은 고딕</vt:lpstr>
      <vt:lpstr>Arial</vt:lpstr>
      <vt:lpstr>Office 테마</vt:lpstr>
      <vt:lpstr>1_Office 테마</vt:lpstr>
      <vt:lpstr>2_Office 테마</vt:lpstr>
      <vt:lpstr>사물인터넷</vt:lpstr>
      <vt:lpstr>PowerPoint 프레젠테이션</vt:lpstr>
      <vt:lpstr>Internet of Things From Wikipedia, the free encyclopedia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IoT Hardware</vt:lpstr>
      <vt:lpstr>IoT Software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IoT Network</vt:lpstr>
      <vt:lpstr>PowerPoint 프레젠테이션</vt:lpstr>
      <vt:lpstr>PowerPoint 프레젠테이션</vt:lpstr>
      <vt:lpstr>IoT 응용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Applications</vt:lpstr>
      <vt:lpstr>App.</vt:lpstr>
      <vt:lpstr>App.</vt:lpstr>
      <vt:lpstr>App.</vt:lpstr>
      <vt:lpstr>PowerPoint 프레젠테이션</vt:lpstr>
      <vt:lpstr>App.</vt:lpstr>
      <vt:lpstr>App.</vt:lpstr>
      <vt:lpstr>App.</vt:lpstr>
      <vt:lpstr>App.</vt:lpstr>
      <vt:lpstr>App.</vt:lpstr>
      <vt:lpstr>IoT 보안</vt:lpstr>
      <vt:lpstr>Regulations on IoT</vt:lpstr>
      <vt:lpstr>Issues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Yanghee Choi</dc:creator>
  <cp:lastModifiedBy>User</cp:lastModifiedBy>
  <cp:revision>70</cp:revision>
  <dcterms:created xsi:type="dcterms:W3CDTF">2017-07-23T23:49:48Z</dcterms:created>
  <dcterms:modified xsi:type="dcterms:W3CDTF">2019-03-14T05:35:47Z</dcterms:modified>
</cp:coreProperties>
</file>